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60BFAF-D8BA-491D-B1E0-921DEF99E95D}" v="7" dt="2024-02-10T19:54:13.4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414" autoAdjust="0"/>
  </p:normalViewPr>
  <p:slideViewPr>
    <p:cSldViewPr snapToGrid="0">
      <p:cViewPr varScale="1">
        <p:scale>
          <a:sx n="54" d="100"/>
          <a:sy n="54" d="100"/>
        </p:scale>
        <p:origin x="11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84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9440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475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04987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23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67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4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85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42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7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1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4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874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21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4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D1D4D-0A76-433C-99B2-EACEEF51F7FE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8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785D9-DCC7-DD2E-3C61-7F6F9BC91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695" y="2404531"/>
            <a:ext cx="8950488" cy="164630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PE 1 3.6 Operations on Lists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924C41-45F0-3135-28A9-39F42FFBD5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Programming Logic</a:t>
            </a:r>
          </a:p>
          <a:p>
            <a:endParaRPr lang="en-US" dirty="0"/>
          </a:p>
        </p:txBody>
      </p:sp>
      <p:sp>
        <p:nvSpPr>
          <p:cNvPr id="4" name="Freeform 5" descr="McHenry County College Logo">
            <a:extLst>
              <a:ext uri="{FF2B5EF4-FFF2-40B4-BE49-F238E27FC236}">
                <a16:creationId xmlns:a16="http://schemas.microsoft.com/office/drawing/2014/main" id="{E4981E2D-30B6-49ED-808B-E02A9238FC82}"/>
              </a:ext>
            </a:extLst>
          </p:cNvPr>
          <p:cNvSpPr/>
          <p:nvPr/>
        </p:nvSpPr>
        <p:spPr>
          <a:xfrm>
            <a:off x="1734445" y="543896"/>
            <a:ext cx="5092988" cy="1860638"/>
          </a:xfrm>
          <a:custGeom>
            <a:avLst/>
            <a:gdLst/>
            <a:ahLst/>
            <a:cxnLst/>
            <a:rect l="l" t="t" r="r" b="b"/>
            <a:pathLst>
              <a:path w="5092988" h="1860638">
                <a:moveTo>
                  <a:pt x="0" y="0"/>
                </a:moveTo>
                <a:lnTo>
                  <a:pt x="5092989" y="0"/>
                </a:lnTo>
                <a:lnTo>
                  <a:pt x="5092989" y="1860639"/>
                </a:lnTo>
                <a:lnTo>
                  <a:pt x="0" y="18606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59095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9D19F-177E-9332-A271-74E62BEC1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Objectives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49582-1CB4-07FE-C2B5-77C761CDF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By the end of this lesson, you will be able to: 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Copy a list</a:t>
            </a:r>
          </a:p>
          <a:p>
            <a:r>
              <a:rPr lang="en-US" dirty="0"/>
              <a:t>Slice a list</a:t>
            </a:r>
          </a:p>
          <a:p>
            <a:r>
              <a:rPr lang="en-US" dirty="0"/>
              <a:t>Use common list functions</a:t>
            </a:r>
          </a:p>
          <a:p>
            <a:r>
              <a:rPr lang="en-US" dirty="0"/>
              <a:t>Search lists</a:t>
            </a:r>
          </a:p>
        </p:txBody>
      </p:sp>
      <p:pic>
        <p:nvPicPr>
          <p:cNvPr id="5" name="Picture 4" descr="Cartoon duck wearing glasses and a purple sweater using a printer&#10;&#10;Description automatically generated">
            <a:extLst>
              <a:ext uri="{FF2B5EF4-FFF2-40B4-BE49-F238E27FC236}">
                <a16:creationId xmlns:a16="http://schemas.microsoft.com/office/drawing/2014/main" id="{3CB05ADC-9F87-1795-A35B-32CBBFF70E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334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78" name="Isosceles Triangle 77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5404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F477D-B942-1C50-5EF9-BE4871BD6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NOT copying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CF42D-C3AE-79C8-6557-2778B026E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956413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my_list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= [8, 6, 7, 5, 3, 0, 9]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jenny =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my_list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  # new variable pointing to same spot in memory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jenny.append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(0)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print(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my_list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1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# Result: [8, 6, 7, 5, 3, 0, 9, 0]</a:t>
            </a:r>
          </a:p>
        </p:txBody>
      </p:sp>
      <p:pic>
        <p:nvPicPr>
          <p:cNvPr id="6" name="Picture 5" descr="Cartoon duck character with light bulb&#10;&#10;Description automatically generated">
            <a:extLst>
              <a:ext uri="{FF2B5EF4-FFF2-40B4-BE49-F238E27FC236}">
                <a16:creationId xmlns:a16="http://schemas.microsoft.com/office/drawing/2014/main" id="{DDCFBAC5-AC0F-D276-96C8-B6DCAF91DC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9" r="9954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5447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uck chef in a kitchen&#10;&#10;Description automatically generated">
            <a:extLst>
              <a:ext uri="{FF2B5EF4-FFF2-40B4-BE49-F238E27FC236}">
                <a16:creationId xmlns:a16="http://schemas.microsoft.com/office/drawing/2014/main" id="{84C52374-9CB1-BE5B-153D-2D3AC59E78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98" r="-2" b="1533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B20431-04F3-591E-7186-B835C8D8C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Copying – use slice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EE5D-B64A-CBA2-C78C-96B1DBE60693}"/>
              </a:ext>
            </a:extLst>
          </p:cNvPr>
          <p:cNvSpPr txBox="1"/>
          <p:nvPr/>
        </p:nvSpPr>
        <p:spPr>
          <a:xfrm>
            <a:off x="677334" y="2160589"/>
            <a:ext cx="3851122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my_list</a:t>
            </a: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= [8, 6, 7, 5, 3, 0, 9]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jenny = </a:t>
            </a:r>
            <a:r>
              <a:rPr lang="en-U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my_list</a:t>
            </a: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[:]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b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</a:br>
            <a:r>
              <a:rPr lang="en-U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jenny.append</a:t>
            </a: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(0)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b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</a:b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print(</a:t>
            </a:r>
            <a:r>
              <a:rPr lang="en-US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my_list</a:t>
            </a: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)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# Result = [8, 6, 7, 5, 3, 0, 9]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AutoShape 2" descr="index numbers for days of week 0-6">
            <a:extLst>
              <a:ext uri="{FF2B5EF4-FFF2-40B4-BE49-F238E27FC236}">
                <a16:creationId xmlns:a16="http://schemas.microsoft.com/office/drawing/2014/main" id="{9F9EA6B9-4B9D-BF5F-C39A-E1933ED033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1675" y="2657475"/>
            <a:ext cx="824865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4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10750-71F2-D814-5F9D-2487BC8FF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5153636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Common functions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E647F8-E83E-E8C3-A8C0-78CF1A032112}"/>
              </a:ext>
            </a:extLst>
          </p:cNvPr>
          <p:cNvSpPr txBox="1"/>
          <p:nvPr/>
        </p:nvSpPr>
        <p:spPr>
          <a:xfrm>
            <a:off x="5227492" y="1479272"/>
            <a:ext cx="5153637" cy="4419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0" dirty="0" err="1">
                <a:solidFill>
                  <a:schemeClr val="bg2">
                    <a:lumMod val="10000"/>
                  </a:schemeClr>
                </a:solidFill>
                <a:effectLst/>
              </a:rPr>
              <a:t>len</a:t>
            </a: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</a:rPr>
              <a:t>()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</a:rPr>
              <a:t>Returns the number of items in the list.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effectLst/>
              </a:rPr>
              <a:t>list_length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effectLst/>
              </a:rPr>
              <a:t> = </a:t>
            </a: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effectLst/>
              </a:rPr>
              <a:t>len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effectLst/>
              </a:rPr>
              <a:t>(</a:t>
            </a: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effectLst/>
              </a:rPr>
              <a:t>example_list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effectLst/>
              </a:rPr>
              <a:t>)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sz="2000" b="0" dirty="0">
              <a:solidFill>
                <a:schemeClr val="bg2">
                  <a:lumMod val="10000"/>
                </a:schemeClr>
              </a:solidFill>
              <a:effectLst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</a:rPr>
              <a:t>max()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</a:rPr>
              <a:t>Returns the largest item from the list.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effectLst/>
              </a:rPr>
              <a:t>max_value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effectLst/>
              </a:rPr>
              <a:t> = max(</a:t>
            </a: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effectLst/>
              </a:rPr>
              <a:t>example_list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effectLst/>
              </a:rPr>
              <a:t>)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sz="2000" b="0" dirty="0">
              <a:solidFill>
                <a:schemeClr val="bg2">
                  <a:lumMod val="10000"/>
                </a:schemeClr>
              </a:solidFill>
              <a:effectLst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</a:rPr>
              <a:t>min()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</a:rPr>
              <a:t>Returns the smallest item from the list.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effectLst/>
              </a:rPr>
              <a:t>min_value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effectLst/>
              </a:rPr>
              <a:t> = min(</a:t>
            </a:r>
            <a:r>
              <a:rPr lang="en-US" sz="2000" b="1" dirty="0" err="1">
                <a:solidFill>
                  <a:schemeClr val="bg2">
                    <a:lumMod val="10000"/>
                  </a:schemeClr>
                </a:solidFill>
                <a:effectLst/>
              </a:rPr>
              <a:t>example_list</a:t>
            </a:r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effectLst/>
              </a:rPr>
              <a:t>)</a:t>
            </a:r>
          </a:p>
        </p:txBody>
      </p:sp>
      <p:pic>
        <p:nvPicPr>
          <p:cNvPr id="6" name="Picture 5" descr="A duck wearing a hard hat holding a tape measure&#10;&#10;Description automatically generated">
            <a:extLst>
              <a:ext uri="{FF2B5EF4-FFF2-40B4-BE49-F238E27FC236}">
                <a16:creationId xmlns:a16="http://schemas.microsoft.com/office/drawing/2014/main" id="{CE74C9C5-3042-6726-422D-95D3F31796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5" r="17889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26356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uck sitting on the floor with blocks of numbers&#10;&#10;Description automatically generated">
            <a:extLst>
              <a:ext uri="{FF2B5EF4-FFF2-40B4-BE49-F238E27FC236}">
                <a16:creationId xmlns:a16="http://schemas.microsoft.com/office/drawing/2014/main" id="{BC7A3104-65CB-4432-399B-FAA1F0BA44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33" r="-2"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9743DD-C6B9-A57E-E54F-6F0B42BD3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5723467" cy="1320800"/>
          </a:xfrm>
        </p:spPr>
        <p:txBody>
          <a:bodyPr>
            <a:normAutofit/>
          </a:bodyPr>
          <a:lstStyle/>
          <a:p>
            <a:r>
              <a:rPr lang="en-US" sz="3300" b="0" i="0" dirty="0">
                <a:effectLst/>
                <a:latin typeface="Lato Extended"/>
              </a:rPr>
              <a:t>Common functions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DFB91-DF43-09E1-F50E-C8B1441A0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9153"/>
            <a:ext cx="4934572" cy="4302209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sum()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Returns the sum of all the items in the list (only for numeric lists).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total = sum(</a:t>
            </a:r>
            <a:r>
              <a:rPr lang="en-US" sz="1600" b="1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example_list</a:t>
            </a: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>
              <a:solidFill>
                <a:schemeClr val="bg2">
                  <a:lumMod val="1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sorted()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Returns a new sorted list from the elements of any </a:t>
            </a:r>
            <a:r>
              <a:rPr lang="en-US" sz="160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iterable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(does not modify the original list).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sorted_list</a:t>
            </a: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= sorted(</a:t>
            </a:r>
            <a:r>
              <a:rPr lang="en-US" sz="1600" b="1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example_list</a:t>
            </a: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>
              <a:solidFill>
                <a:schemeClr val="bg2">
                  <a:lumMod val="1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append()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Adds an item to the end of the list.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b="1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example_list.append</a:t>
            </a: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('new item')</a:t>
            </a:r>
          </a:p>
          <a:p>
            <a:pPr marL="0" indent="0">
              <a:lnSpc>
                <a:spcPct val="90000"/>
              </a:lnSpc>
              <a:buNone/>
            </a:pPr>
            <a:endParaRPr lang="en-US" sz="13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361637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2">
      <a:dk1>
        <a:srgbClr val="4B3190"/>
      </a:dk1>
      <a:lt1>
        <a:sysClr val="window" lastClr="FFFFFF"/>
      </a:lt1>
      <a:dk2>
        <a:srgbClr val="AF282E"/>
      </a:dk2>
      <a:lt2>
        <a:srgbClr val="EBEBEB"/>
      </a:lt2>
      <a:accent1>
        <a:srgbClr val="4B3190"/>
      </a:accent1>
      <a:accent2>
        <a:srgbClr val="FDBB30"/>
      </a:accent2>
      <a:accent3>
        <a:srgbClr val="00B0C7"/>
      </a:accent3>
      <a:accent4>
        <a:srgbClr val="74B843"/>
      </a:accent4>
      <a:accent5>
        <a:srgbClr val="82F0FF"/>
      </a:accent5>
      <a:accent6>
        <a:srgbClr val="8A71CE"/>
      </a:accent6>
      <a:hlink>
        <a:srgbClr val="00B0C7"/>
      </a:hlink>
      <a:folHlink>
        <a:srgbClr val="89A1B4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253</TotalTime>
  <Words>310</Words>
  <Application>Microsoft Office PowerPoint</Application>
  <PresentationFormat>Widescreen</PresentationFormat>
  <Paragraphs>48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Facet</vt:lpstr>
      <vt:lpstr>PE 1 3.6 Operations on Lists</vt:lpstr>
      <vt:lpstr>Objectives </vt:lpstr>
      <vt:lpstr>NOT copying  </vt:lpstr>
      <vt:lpstr>Copying – use slice</vt:lpstr>
      <vt:lpstr>Common functions</vt:lpstr>
      <vt:lpstr>Common functions continued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Comments</dc:title>
  <dc:creator>Meri Kasprak</dc:creator>
  <cp:lastModifiedBy>Meri Kasprak</cp:lastModifiedBy>
  <cp:revision>7</cp:revision>
  <dcterms:created xsi:type="dcterms:W3CDTF">2023-10-29T22:11:05Z</dcterms:created>
  <dcterms:modified xsi:type="dcterms:W3CDTF">2024-02-13T16:54:16Z</dcterms:modified>
</cp:coreProperties>
</file>

<file path=docProps/thumbnail.jpeg>
</file>